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73" r:id="rId5"/>
    <p:sldId id="274" r:id="rId6"/>
    <p:sldId id="275" r:id="rId7"/>
    <p:sldId id="276" r:id="rId8"/>
    <p:sldId id="277" r:id="rId9"/>
    <p:sldId id="278" r:id="rId10"/>
    <p:sldId id="279" r:id="rId11"/>
  </p:sldIdLst>
  <p:sldSz cx="10799763" cy="7199313"/>
  <p:notesSz cx="6888163" cy="100203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" userDrawn="1">
          <p15:clr>
            <a:srgbClr val="A4A3A4"/>
          </p15:clr>
        </p15:guide>
        <p15:guide id="2" pos="4830" userDrawn="1">
          <p15:clr>
            <a:srgbClr val="A4A3A4"/>
          </p15:clr>
        </p15:guide>
        <p15:guide id="3" pos="1973" userDrawn="1">
          <p15:clr>
            <a:srgbClr val="A4A3A4"/>
          </p15:clr>
        </p15:guide>
        <p15:guide id="4" orient="horz" pos="6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E33"/>
    <a:srgbClr val="F1951F"/>
    <a:srgbClr val="78467C"/>
    <a:srgbClr val="17B6B0"/>
    <a:srgbClr val="5D473B"/>
    <a:srgbClr val="B06336"/>
    <a:srgbClr val="4DB6B1"/>
    <a:srgbClr val="C37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4C1EF-1ECC-4C75-BE80-7E50E2142F22}" v="10" dt="2021-04-06T21:23:23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31" autoAdjust="0"/>
    <p:restoredTop sz="94660"/>
  </p:normalViewPr>
  <p:slideViewPr>
    <p:cSldViewPr showGuides="1">
      <p:cViewPr varScale="1">
        <p:scale>
          <a:sx n="70" d="100"/>
          <a:sy n="70" d="100"/>
        </p:scale>
        <p:origin x="1134" y="66"/>
      </p:cViewPr>
      <p:guideLst>
        <p:guide orient="horz" pos="295"/>
        <p:guide pos="4830"/>
        <p:guide pos="1973"/>
        <p:guide orient="horz" pos="6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08000" cy="108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3D88C-4D13-C94B-AE6A-E0D1E62A9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971" y="1178222"/>
            <a:ext cx="8099822" cy="2506427"/>
          </a:xfrm>
        </p:spPr>
        <p:txBody>
          <a:bodyPr anchor="b"/>
          <a:lstStyle>
            <a:lvl1pPr algn="ctr">
              <a:defRPr sz="5315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3595AE-E7F8-DC42-8BCB-D190AFDDE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971" y="3781306"/>
            <a:ext cx="8099822" cy="1738167"/>
          </a:xfrm>
        </p:spPr>
        <p:txBody>
          <a:bodyPr/>
          <a:lstStyle>
            <a:lvl1pPr marL="0" indent="0" algn="ctr">
              <a:buNone/>
              <a:defRPr sz="2126"/>
            </a:lvl1pPr>
            <a:lvl2pPr marL="404988" indent="0" algn="ctr">
              <a:buNone/>
              <a:defRPr sz="1772"/>
            </a:lvl2pPr>
            <a:lvl3pPr marL="809976" indent="0" algn="ctr">
              <a:buNone/>
              <a:defRPr sz="1594"/>
            </a:lvl3pPr>
            <a:lvl4pPr marL="1214963" indent="0" algn="ctr">
              <a:buNone/>
              <a:defRPr sz="1417"/>
            </a:lvl4pPr>
            <a:lvl5pPr marL="1619951" indent="0" algn="ctr">
              <a:buNone/>
              <a:defRPr sz="1417"/>
            </a:lvl5pPr>
            <a:lvl6pPr marL="2024939" indent="0" algn="ctr">
              <a:buNone/>
              <a:defRPr sz="1417"/>
            </a:lvl6pPr>
            <a:lvl7pPr marL="2429927" indent="0" algn="ctr">
              <a:buNone/>
              <a:defRPr sz="1417"/>
            </a:lvl7pPr>
            <a:lvl8pPr marL="2834914" indent="0" algn="ctr">
              <a:buNone/>
              <a:defRPr sz="1417"/>
            </a:lvl8pPr>
            <a:lvl9pPr marL="3239902" indent="0" algn="ctr">
              <a:buNone/>
              <a:defRPr sz="1417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3A6183-09AD-594E-B861-338B623C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859E15-5535-CD49-9987-58866ADD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634454-1545-514C-BFD8-6098D0DA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242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6E856-7847-614E-BBCD-21357833D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218B79-8462-8B4A-9347-642B08CE1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635F2D-34A9-7F4A-9FA7-EDA718CE4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85C65F-FA8D-EF43-9BDC-B1444D03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E4C049-3378-3E44-AAE4-041F7418E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594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8D688-AD48-7B48-B6A7-8A919DD10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59" y="1794830"/>
            <a:ext cx="9314796" cy="2994714"/>
          </a:xfrm>
        </p:spPr>
        <p:txBody>
          <a:bodyPr anchor="b"/>
          <a:lstStyle>
            <a:lvl1pPr>
              <a:defRPr sz="5315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743421-5CFE-0B45-B833-B8A486FEB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859" y="4817875"/>
            <a:ext cx="9314796" cy="1574849"/>
          </a:xfrm>
        </p:spPr>
        <p:txBody>
          <a:bodyPr/>
          <a:lstStyle>
            <a:lvl1pPr marL="0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1pPr>
            <a:lvl2pPr marL="404988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B3A99-B52F-AB45-A618-AFBD5787F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98AC2E-34B1-5247-BD14-BD2A2CDF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08A9EE-43D1-554E-8B8B-FA32139F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19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DF662-D2F1-5040-BB7F-666AC01F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EE0DE-3FD6-C741-91F1-61A726DBF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84" y="1916484"/>
            <a:ext cx="4589899" cy="45678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E525C8-6492-F84A-8D74-37A2C58D9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7380" y="1916484"/>
            <a:ext cx="4589899" cy="45678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FC414F-4FB0-C34A-B11D-CE32F463D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8BAB9B-B242-D646-9131-76A43F2E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437FBB-D47A-1540-82F4-D834A428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306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E7A21-EBBE-2748-9EF4-94332C4E5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0" y="383297"/>
            <a:ext cx="9314796" cy="139153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37C526-1D70-5E44-ABC2-8E2A7ACCB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891" y="1764832"/>
            <a:ext cx="4568806" cy="864917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8FA8A9-06A1-F842-A955-B0B15E302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3891" y="2629749"/>
            <a:ext cx="4568806" cy="386796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BC10EAD-F6EA-5246-858D-78F95FBE5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80" y="1764832"/>
            <a:ext cx="4591306" cy="864917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0C81AE-8AF8-E343-A1E2-E2C91E5AF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80" y="2629749"/>
            <a:ext cx="4591306" cy="386796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2A953E-D6A7-CC41-AD24-DA91104EC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0A12D34-CE09-C649-AF9A-D16859DD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D1C5E2-C9CD-4645-9644-7667F0AD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821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450180-AF7C-F245-A53B-3A0AB746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937AC62-F593-F846-B8DA-CC5E44A6C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1E769F-51AA-544D-9031-BD5E8CBA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E2E080-08E9-0440-8C40-37CB3FA0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1325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A3C1ADF-953C-F04B-9462-8F0B797A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1D2F01-B7D2-834E-8996-EE0B5A094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0E7D6B-4C98-1544-85FC-DB3876B9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45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105F0-886F-EA4E-8C74-D9C1DBD7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1" y="479954"/>
            <a:ext cx="3483204" cy="1679840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6A374D-C963-3A4B-A194-976E4E184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306" y="1036569"/>
            <a:ext cx="5467380" cy="5116178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F6FF5F-449F-D74A-B13E-33A24C50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891" y="2159794"/>
            <a:ext cx="3483204" cy="4001285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9EF79A-FAA8-1648-B84D-DF79BC746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0D5315-DD39-E542-A982-AF7F38788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6BB249-8231-1B47-B78E-33D0CAE5C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775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670B3-1E12-CC48-B392-C5D0AB4A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1" y="479954"/>
            <a:ext cx="3483204" cy="1679840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8377C49-D527-F449-A5D5-FBB47A05C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306" y="1036569"/>
            <a:ext cx="5467380" cy="5116178"/>
          </a:xfrm>
        </p:spPr>
        <p:txBody>
          <a:bodyPr/>
          <a:lstStyle>
            <a:lvl1pPr marL="0" indent="0">
              <a:buNone/>
              <a:defRPr sz="2835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7B725C-C296-3643-8ADD-531C115FD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891" y="2159794"/>
            <a:ext cx="3483204" cy="4001285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97CD4F-84D3-2345-B603-02456F9F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82D091-2134-AB48-A008-BF7FB95EB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130C22-9D5E-254A-BBE0-6AC5A8E8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847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691EC-BD1E-D846-BDA6-51E0F14C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3C5775-2201-354A-A2AB-4008C667C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FF3366-2C99-6E4F-9F22-4FCC3FD5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C45621-94A1-9B47-9A29-AA4B1292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2B56EF-FC19-FC4B-8E3A-3FC60D24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762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4A86C8-5AFF-6243-B926-DF38FB90E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8580" y="383297"/>
            <a:ext cx="2328699" cy="6101085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032DD2-63CD-3C4A-BE5A-BB82B616F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484" y="383297"/>
            <a:ext cx="6851100" cy="610108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3F738F-0D60-1448-A9A9-BA05971A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AF93EC-B123-7746-8BC2-3BD6A1A3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B21E3A-E182-7C43-9032-BD71449A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273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D102B24-4C36-BA4D-846C-C7435229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84" y="383297"/>
            <a:ext cx="9314796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E98344-B6F5-5447-B58C-88A922F60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84" y="1916484"/>
            <a:ext cx="9314796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DC60F3-991A-2F42-BD19-DE3555D13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484" y="6672697"/>
            <a:ext cx="242994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FCBC9-BDA9-4925-A709-F1EE0B2AB614}" type="datetimeFigureOut">
              <a:rPr lang="es-CO" smtClean="0"/>
              <a:t>07/05/2021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60EDC9-A01D-2A4F-9BA4-BB406D660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7422" y="6672697"/>
            <a:ext cx="364492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FD02CF-1A63-1C42-96B9-036736808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332" y="6672697"/>
            <a:ext cx="242994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A84FA-253C-46FD-8F0E-09E0447BFB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962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sz="3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94" indent="-202494" algn="l" defTabSz="809976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469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457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445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227433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cuelatallerquibdo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" y="0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17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 smtClean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  <a:endParaRPr lang="es-CO" sz="16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Nubia del Carmen Córdoba Moreno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  <a:hlinkClick r:id="rId3"/>
              </a:rPr>
              <a:t>www.escuelatallerquibdo.com/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131522" y="1893046"/>
            <a:ext cx="33933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Oficio:</a:t>
            </a:r>
            <a:r>
              <a:rPr lang="es-CO" sz="12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 </a:t>
            </a:r>
            <a:r>
              <a:rPr lang="es-CO" sz="1400" dirty="0">
                <a:latin typeface="Helvetica Neue" panose="020B0604020202020204" charset="0"/>
              </a:rPr>
              <a:t>Elaboración de Artesanía en Fibras de Damagua, Cabecinegro y Chaquiras </a:t>
            </a:r>
          </a:p>
          <a:p>
            <a:endParaRPr lang="es-CO" sz="14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latin typeface="Helvetica Neue" panose="020B0604020202020204" charset="0"/>
              </a:rPr>
              <a:t>Calle 30 No.6-44, Quibdó-Chocó</a:t>
            </a:r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7" y="2047505"/>
            <a:ext cx="52678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r>
              <a:rPr lang="es-CO" sz="1200" dirty="0">
                <a:latin typeface="Helvetica Neue" panose="020B0604020202020204" charset="0"/>
              </a:rPr>
              <a:t>Elaboración de Artesanía en Fibras de Damagua, Cabecinegro y </a:t>
            </a:r>
            <a:r>
              <a:rPr lang="es-CO" sz="1200" dirty="0" smtClean="0">
                <a:latin typeface="Helvetica Neue" panose="020B0604020202020204" charset="0"/>
              </a:rPr>
              <a:t>Chaquiras.</a:t>
            </a:r>
          </a:p>
          <a:p>
            <a:endParaRPr lang="es-ES" sz="1600" dirty="0">
              <a:latin typeface="Helvetica Neue" panose="020B060402020202020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2163636" y="1404986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313037" y="930393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6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" y="-1162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17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latin typeface="Helvetica Neue" panose="020B0604020202020204" charset="0"/>
              </a:rPr>
              <a:t>Edwin Enrique Quesada Quejada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Oficio: </a:t>
            </a:r>
            <a:r>
              <a:rPr lang="es-CO" sz="1600" dirty="0">
                <a:latin typeface="Helvetica Neue" panose="020B0604020202020204" charset="0"/>
              </a:rPr>
              <a:t>Elaboracion de Disfraz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Cra.1 No.32-28 Barrio Kennedy, Quibdó-Chocó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r>
              <a:rPr lang="es-CO" sz="1600" dirty="0">
                <a:latin typeface="Helvetica Neue" panose="020B0604020202020204" charset="0"/>
              </a:rPr>
              <a:t>Elaboracion de Disfraz</a:t>
            </a:r>
          </a:p>
          <a:p>
            <a:endParaRPr lang="es-ES" sz="1600" dirty="0">
              <a:latin typeface="Helvetica Neue" panose="020B060402020202020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765997" y="997452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0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7" y="-754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17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Felicidad Aracelis Caicedo Ramos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</a:t>
            </a:r>
            <a:r>
              <a:rPr lang="es-CO" sz="16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Cocina Tradicional en Elaboracion de Ahumados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Calle 22 No.4-95 B/Yesquita, Quibdó-Chocó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Cocina Tradicional en Elaboracion de Ahumados</a:t>
            </a: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651270" y="950861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7" y="-754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</a:t>
            </a:r>
            <a:r>
              <a:rPr lang="es-C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17</a:t>
            </a:r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Eligia Martínez de Salazar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783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</a:t>
            </a:r>
            <a:r>
              <a:rPr lang="es-CO" sz="16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Elaboración </a:t>
            </a:r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Artesanía en Fibras de Damagua y Cabecinegro</a:t>
            </a: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Barrio Miraflores, Nuqui-Chocó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79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Elaboración de Artesanía en Fibras de Damagua y </a:t>
            </a:r>
            <a:endParaRPr lang="es-CO" sz="1400" dirty="0" smtClean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 err="1" smtClean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Cabecinegro</a:t>
            </a: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8125748" y="958160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3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7" y="-754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</a:t>
            </a:r>
            <a:r>
              <a:rPr lang="es-C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17</a:t>
            </a:r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Nimia Iris González Valdés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96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</a:t>
            </a:r>
            <a:r>
              <a:rPr lang="es-CO" sz="16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200" dirty="0">
                <a:latin typeface="Helvetica Neue" panose="020B0604020202020204" charset="0"/>
              </a:rPr>
              <a:t>Cocina Tradicional en la Elaboración de Platos a base de Mariscos</a:t>
            </a:r>
            <a:endParaRPr lang="es-ES" sz="1200" dirty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Barrio Miraflores, Nuqui-Chocó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79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>
                <a:latin typeface="Helvetica Neue" panose="020B0604020202020204" charset="0"/>
              </a:rPr>
              <a:t>Cocina Tradicional en la Elaboración de Platos a </a:t>
            </a:r>
            <a:endParaRPr lang="es-CO" sz="1400" dirty="0" smtClean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 smtClean="0">
                <a:latin typeface="Helvetica Neue" panose="020B0604020202020204" charset="0"/>
              </a:rPr>
              <a:t>base </a:t>
            </a:r>
            <a:r>
              <a:rPr lang="es-CO" sz="1400" dirty="0">
                <a:latin typeface="Helvetica Neue" panose="020B0604020202020204" charset="0"/>
              </a:rPr>
              <a:t>de Mariscos</a:t>
            </a:r>
            <a:endParaRPr lang="es-ES" sz="1400" dirty="0">
              <a:latin typeface="Helvetica Neue" panose="020B060402020202020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479101" y="997452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6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7" y="-754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</a:t>
            </a:r>
            <a:r>
              <a:rPr lang="es-C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17</a:t>
            </a:r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Cruz Emilio Medina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121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</a:t>
            </a:r>
            <a:r>
              <a:rPr lang="es-CO" sz="16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>
                <a:latin typeface="Helvetica Neue" panose="020B0604020202020204" charset="0"/>
              </a:rPr>
              <a:t>Cocina Tradicional en la elaboración de Embutido de Pescado</a:t>
            </a:r>
            <a:endParaRPr lang="es-ES" sz="1400" dirty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</a:pPr>
            <a:endParaRPr lang="es-ES" sz="1200" dirty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Barrio Las Conchitas, Bahía Solano-Chocó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79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>
                <a:latin typeface="Helvetica Neue" panose="020B0604020202020204" charset="0"/>
              </a:rPr>
              <a:t>Cocina Tradicional en la elaboración de Embutido de </a:t>
            </a:r>
            <a:endParaRPr lang="es-CO" sz="1400" dirty="0" smtClean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 smtClean="0">
                <a:latin typeface="Helvetica Neue" panose="020B0604020202020204" charset="0"/>
              </a:rPr>
              <a:t>Pescado</a:t>
            </a:r>
            <a:endParaRPr lang="es-ES" sz="1400" dirty="0">
              <a:latin typeface="Helvetica Neue" panose="020B060402020202020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567900" y="980830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6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94534E6F-1F50-1D42-9E0B-EE2E58EE5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7" y="-7544"/>
            <a:ext cx="10792621" cy="71993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306012-0AB6-1146-A270-D1E5F8286990}"/>
              </a:ext>
            </a:extLst>
          </p:cNvPr>
          <p:cNvSpPr txBox="1"/>
          <p:nvPr/>
        </p:nvSpPr>
        <p:spPr>
          <a:xfrm>
            <a:off x="1261780" y="2836891"/>
            <a:ext cx="36006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Inscripciones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Del 7 al 13 de Mayo de 2021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Iniciación de clases </a:t>
            </a:r>
          </a:p>
          <a:p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Mayo </a:t>
            </a:r>
            <a:r>
              <a:rPr lang="es-CO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17</a:t>
            </a:r>
            <a:r>
              <a:rPr lang="es-CO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 de </a:t>
            </a: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2021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Jornada de estudio </a:t>
            </a:r>
          </a:p>
          <a:p>
            <a:r>
              <a:rPr lang="es-CO" sz="1600" dirty="0">
                <a:latin typeface="HelveticaNeueLT Com 55 Roman" panose="020B0604020202020204" pitchFamily="34" charset="77"/>
                <a:ea typeface="Cambria" panose="02040503050406030204" pitchFamily="18" charset="0"/>
              </a:rPr>
              <a:t>10 horas a la semana (concertado con el maestro)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Maestro</a:t>
            </a:r>
          </a:p>
          <a:p>
            <a:r>
              <a:rPr lang="es-CO" sz="16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María Reyes Hurtado Palacios</a:t>
            </a:r>
          </a:p>
          <a:p>
            <a:endParaRPr lang="es-CO" sz="1600" dirty="0">
              <a:solidFill>
                <a:srgbClr val="EA4E33"/>
              </a:solidFill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  <a:p>
            <a:endParaRPr lang="es-CO" sz="2000" dirty="0">
              <a:solidFill>
                <a:srgbClr val="EA4E3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AC196A-FF99-9944-B697-7FEA6B4E09B5}"/>
              </a:ext>
            </a:extLst>
          </p:cNvPr>
          <p:cNvSpPr txBox="1"/>
          <p:nvPr/>
        </p:nvSpPr>
        <p:spPr>
          <a:xfrm>
            <a:off x="5308505" y="5475970"/>
            <a:ext cx="501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Contacto</a:t>
            </a:r>
            <a:r>
              <a:rPr lang="es-CO" sz="1400" b="1" dirty="0">
                <a:solidFill>
                  <a:srgbClr val="F1951F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 smtClean="0">
                <a:latin typeface="HelveticaNeueLT Com 95 Blk" panose="020B0604020202020204" pitchFamily="34" charset="77"/>
                <a:ea typeface="Cambria" panose="02040503050406030204" pitchFamily="18" charset="0"/>
              </a:rPr>
              <a:t>3204172432/ www.escuelatallerquibdo.com</a:t>
            </a:r>
            <a:r>
              <a:rPr lang="es-CO" sz="1400" dirty="0">
                <a:latin typeface="HelveticaNeueLT Com 95 Blk" panose="020B0604020202020204" pitchFamily="34" charset="77"/>
                <a:ea typeface="Cambria" panose="02040503050406030204" pitchFamily="18" charset="0"/>
              </a:rPr>
              <a:t>/ Yurleidy.Cossio@escuelataller.org</a:t>
            </a:r>
            <a:endParaRPr lang="es-CO" sz="1400" dirty="0">
              <a:latin typeface="HelveticaNeueLT Com 55 Roman" panose="020B0604020202020204" pitchFamily="34" charset="77"/>
              <a:ea typeface="Cambria" panose="020405030504060302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18719F-A085-5145-ACDA-80AC148A6208}"/>
              </a:ext>
            </a:extLst>
          </p:cNvPr>
          <p:cNvSpPr txBox="1"/>
          <p:nvPr/>
        </p:nvSpPr>
        <p:spPr>
          <a:xfrm>
            <a:off x="1069789" y="2148239"/>
            <a:ext cx="3393379" cy="147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sz="28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Oficio</a:t>
            </a:r>
            <a:r>
              <a:rPr lang="es-CO" sz="1600" b="1" dirty="0" smtClean="0">
                <a:solidFill>
                  <a:srgbClr val="EA4E33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: </a:t>
            </a:r>
            <a:r>
              <a:rPr lang="es-CO" sz="1400" dirty="0">
                <a:latin typeface="Helvetica Neue" panose="020B0604020202020204" charset="0"/>
              </a:rPr>
              <a:t>Elaboración de Artesanía en Talla de Madera</a:t>
            </a:r>
            <a:endParaRPr lang="es-ES" sz="1400" dirty="0">
              <a:solidFill>
                <a:srgbClr val="000000"/>
              </a:solidFill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es-ES" sz="1400" dirty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</a:pPr>
            <a:endParaRPr lang="es-ES" sz="1200" dirty="0">
              <a:latin typeface="Helvetica Neue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1400" dirty="0">
              <a:solidFill>
                <a:srgbClr val="5D473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4BFD3-F77C-0841-98DF-B6CB569E2DF8}"/>
              </a:ext>
            </a:extLst>
          </p:cNvPr>
          <p:cNvSpPr txBox="1"/>
          <p:nvPr/>
        </p:nvSpPr>
        <p:spPr>
          <a:xfrm>
            <a:off x="5365097" y="3673180"/>
            <a:ext cx="411861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Requisitos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Fotocopia del documento de identidad si es menor de edad con la fotocopia de su tutor y autorización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Puntaje de Sisbén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Certificado de salud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Residir en el municipio donde se va a efectuar la implementación del taller escuela.</a:t>
            </a:r>
          </a:p>
          <a:p>
            <a:pPr marL="685800" lvl="1" indent="-228600">
              <a:buClr>
                <a:srgbClr val="E82B30"/>
              </a:buClr>
              <a:buFont typeface="+mj-lt"/>
              <a:buAutoNum type="arabicPeriod"/>
            </a:pPr>
            <a:r>
              <a:rPr lang="es-MX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Com 55 Roman" panose="020B0604020202020204" pitchFamily="34" charset="77"/>
                <a:ea typeface="Cambria" panose="02040503050406030204" pitchFamily="18" charset="0"/>
              </a:rPr>
              <a:t>Conocer el territorio y su dinámica institucional.</a:t>
            </a: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075E73-715A-C14C-997B-F490A3AE09D0}"/>
              </a:ext>
            </a:extLst>
          </p:cNvPr>
          <p:cNvSpPr/>
          <p:nvPr/>
        </p:nvSpPr>
        <p:spPr>
          <a:xfrm>
            <a:off x="5385744" y="2959712"/>
            <a:ext cx="5397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Lugar de estudio</a:t>
            </a:r>
          </a:p>
          <a:p>
            <a:r>
              <a:rPr lang="es-CO" sz="1400" dirty="0">
                <a:solidFill>
                  <a:srgbClr val="5D47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Barrio Las Marías, El Valle-Bahía Solano-Chocó </a:t>
            </a:r>
            <a:endParaRPr lang="es-CO" sz="1400" dirty="0">
              <a:solidFill>
                <a:srgbClr val="5D473B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9E74A582-1A60-9C48-B1B7-E0B3F65BFCEB}"/>
              </a:ext>
            </a:extLst>
          </p:cNvPr>
          <p:cNvSpPr/>
          <p:nvPr/>
        </p:nvSpPr>
        <p:spPr>
          <a:xfrm>
            <a:off x="5410286" y="2343154"/>
            <a:ext cx="5267899" cy="569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17B6B0"/>
                </a:solidFill>
                <a:latin typeface="HelveticaNeueLT Com 95 Blk" panose="020B0604020202020204" pitchFamily="34" charset="77"/>
              </a:rPr>
              <a:t>Descripción del oficio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1400" dirty="0">
                <a:latin typeface="Helvetica Neue" panose="020B0604020202020204" charset="0"/>
              </a:rPr>
              <a:t>Elaboración de Artesanía en Talla de Madera</a:t>
            </a:r>
            <a:endParaRPr lang="es-ES" sz="1400" dirty="0">
              <a:solidFill>
                <a:srgbClr val="000000"/>
              </a:solidFill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E5347AB-B7BB-8542-9268-2B3639240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2907009"/>
            <a:ext cx="203563" cy="2035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2F62E81-1B31-9344-AD16-7EA93D1E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3636925"/>
            <a:ext cx="203563" cy="2035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B2AE68-E352-4941-BE47-252466F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4358820"/>
            <a:ext cx="203563" cy="2035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0BD138-5DFD-A04D-A8A8-87774D5A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16" y="5104778"/>
            <a:ext cx="203563" cy="20356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0417DDD-41A5-A84D-B4D2-0DFBCD064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741345"/>
            <a:ext cx="203563" cy="2035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80314-18AE-9048-AE8F-8A78003C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3043513"/>
            <a:ext cx="203563" cy="20356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6FC5953-ED2F-1749-A5C1-60DE2795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24" y="2409849"/>
            <a:ext cx="203563" cy="20356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356C4087-EBDE-C141-90A8-D441311BD96F}"/>
              </a:ext>
            </a:extLst>
          </p:cNvPr>
          <p:cNvSpPr txBox="1"/>
          <p:nvPr/>
        </p:nvSpPr>
        <p:spPr>
          <a:xfrm>
            <a:off x="1135725" y="325894"/>
            <a:ext cx="8528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HelveticaNeueLT Com 95 Blk" panose="020B0604020202020204" pitchFamily="34" charset="77"/>
                <a:ea typeface="Cambria" panose="02040503050406030204" pitchFamily="18" charset="0"/>
              </a:rPr>
              <a:t>Proyecto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 “</a:t>
            </a:r>
            <a:r>
              <a:rPr lang="es-MX" sz="1600" b="1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Consolidación del destino turístico Región Pacífico a partir del fortalecimiento de sus activos culturales y naturales, Cauca, Nariño, Chocó y Valle del Cauca</a:t>
            </a:r>
            <a:r>
              <a:rPr lang="es-MX" sz="1600" dirty="0">
                <a:solidFill>
                  <a:schemeClr val="bg1"/>
                </a:solidFill>
                <a:latin typeface="HelveticaNeueLT Com 55 Roman" panose="020B0604020202020204" pitchFamily="34" charset="0"/>
                <a:ea typeface="Cambria" panose="02040503050406030204" pitchFamily="18" charset="0"/>
              </a:rPr>
              <a:t>”</a:t>
            </a:r>
            <a:endParaRPr lang="es-ES" sz="1600" dirty="0">
              <a:solidFill>
                <a:schemeClr val="bg1"/>
              </a:solidFill>
              <a:latin typeface="HelveticaNeueLT Com 55 Roman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6ACC271-4FA4-5D40-BC3C-0E7877C29D3B}"/>
              </a:ext>
            </a:extLst>
          </p:cNvPr>
          <p:cNvSpPr txBox="1"/>
          <p:nvPr/>
        </p:nvSpPr>
        <p:spPr>
          <a:xfrm>
            <a:off x="1943881" y="1473634"/>
            <a:ext cx="5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1951F"/>
                </a:solidFill>
                <a:latin typeface="HelveticaNeueLT Com 95 Blk" panose="020B0604020202020204" pitchFamily="34" charset="77"/>
              </a:rPr>
              <a:t>Convocatorias aprendices</a:t>
            </a:r>
            <a:endParaRPr lang="es-CO" sz="2800" dirty="0">
              <a:solidFill>
                <a:schemeClr val="tx1">
                  <a:lumMod val="65000"/>
                  <a:lumOff val="35000"/>
                </a:schemeClr>
              </a:solidFill>
              <a:latin typeface="HelveticaNeueLT Com 55 Roman" panose="020B0604020202020204" pitchFamily="34" charset="77"/>
            </a:endParaRPr>
          </a:p>
        </p:txBody>
      </p:sp>
      <p:pic>
        <p:nvPicPr>
          <p:cNvPr id="22" name="Imagen 14">
            <a:extLst>
              <a:ext uri="{FF2B5EF4-FFF2-40B4-BE49-F238E27FC236}">
                <a16:creationId xmlns:a16="http://schemas.microsoft.com/office/drawing/2014/main" id="{0EFB3BDF-5469-3D42-ACDD-AF7018EC0B3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0" r="6390"/>
          <a:stretch/>
        </p:blipFill>
        <p:spPr bwMode="auto">
          <a:xfrm>
            <a:off x="7518561" y="948948"/>
            <a:ext cx="2335835" cy="14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855C89884081C4C99B0C58C2E8E513E" ma:contentTypeVersion="2" ma:contentTypeDescription="Crear nuevo documento." ma:contentTypeScope="" ma:versionID="893556aa10839737958503b16a84ed81">
  <xsd:schema xmlns:xsd="http://www.w3.org/2001/XMLSchema" xmlns:xs="http://www.w3.org/2001/XMLSchema" xmlns:p="http://schemas.microsoft.com/office/2006/metadata/properties" xmlns:ns3="01e8d1bc-be2f-414d-8b92-79e28a4fda51" targetNamespace="http://schemas.microsoft.com/office/2006/metadata/properties" ma:root="true" ma:fieldsID="fc30dedf3cf34dcc177b28ec06620d20" ns3:_="">
    <xsd:import namespace="01e8d1bc-be2f-414d-8b92-79e28a4fda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8d1bc-be2f-414d-8b92-79e28a4fda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FF66E9-879F-4486-A6F1-2C27B0DE457C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01e8d1bc-be2f-414d-8b92-79e28a4fda5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848E322-6B4D-466D-80E8-2513D749A0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6A1DCC-0F64-41DA-A029-A4E48212B6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e8d1bc-be2f-414d-8b92-79e28a4fda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1033</Words>
  <Application>Microsoft Office PowerPoint</Application>
  <PresentationFormat>Personalizado</PresentationFormat>
  <Paragraphs>178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Cambria</vt:lpstr>
      <vt:lpstr>Helvetica Neue</vt:lpstr>
      <vt:lpstr>HelveticaNeueLT Com 55 Roman</vt:lpstr>
      <vt:lpstr>HelveticaNeueLT Com 95 Blk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marco ortega</dc:creator>
  <cp:lastModifiedBy>Usuario</cp:lastModifiedBy>
  <cp:revision>46</cp:revision>
  <cp:lastPrinted>2021-05-07T21:14:31Z</cp:lastPrinted>
  <dcterms:created xsi:type="dcterms:W3CDTF">2021-04-06T19:58:44Z</dcterms:created>
  <dcterms:modified xsi:type="dcterms:W3CDTF">2021-05-07T21:30:18Z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0x0101002855C89884081C4C99B0C58C2E8E513E</vt:lpwstr>
  </property>
</Properties>
</file>